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CECEC"/>
    <a:srgbClr val="DEDEDE"/>
    <a:srgbClr val="DBD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710" autoAdjust="0"/>
  </p:normalViewPr>
  <p:slideViewPr>
    <p:cSldViewPr>
      <p:cViewPr varScale="1">
        <p:scale>
          <a:sx n="76" d="100"/>
          <a:sy n="76" d="100"/>
        </p:scale>
        <p:origin x="3072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3978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7402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5908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3593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863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2770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6395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486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7948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4171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869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4048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9525" y="9832241"/>
            <a:ext cx="6840000" cy="737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100" b="1" i="1"/>
          </a:p>
        </p:txBody>
      </p:sp>
      <p:sp>
        <p:nvSpPr>
          <p:cNvPr id="34" name="TextBox 33"/>
          <p:cNvSpPr txBox="1"/>
          <p:nvPr/>
        </p:nvSpPr>
        <p:spPr>
          <a:xfrm>
            <a:off x="365475" y="1424608"/>
            <a:ext cx="23102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smtClean="0"/>
              <a:t>Product information: </a:t>
            </a:r>
            <a:r>
              <a:rPr lang="en-US" altLang="ko-KR" sz="1000" dirty="0" smtClean="0">
                <a:solidFill>
                  <a:schemeClr val="bg1">
                    <a:lumMod val="50000"/>
                  </a:schemeClr>
                </a:solidFill>
              </a:rPr>
              <a:t>Lot</a:t>
            </a:r>
            <a:r>
              <a:rPr lang="ko-KR" altLang="en-US" sz="1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1000" dirty="0" smtClean="0">
                <a:solidFill>
                  <a:schemeClr val="bg1">
                    <a:lumMod val="50000"/>
                  </a:schemeClr>
                </a:solidFill>
              </a:rPr>
              <a:t>No. </a:t>
            </a:r>
            <a:r>
              <a:rPr lang="en-US" altLang="ko-KR" sz="1000" i="1" dirty="0" smtClean="0">
                <a:solidFill>
                  <a:schemeClr val="bg1">
                    <a:lumMod val="50000"/>
                  </a:schemeClr>
                </a:solidFill>
              </a:rPr>
              <a:t>FMPT</a:t>
            </a:r>
          </a:p>
        </p:txBody>
      </p:sp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188210"/>
              </p:ext>
            </p:extLst>
          </p:nvPr>
        </p:nvGraphicFramePr>
        <p:xfrm>
          <a:off x="458620" y="1685818"/>
          <a:ext cx="5940760" cy="683514"/>
        </p:xfrm>
        <a:graphic>
          <a:graphicData uri="http://schemas.openxmlformats.org/drawingml/2006/table">
            <a:tbl>
              <a:tblPr/>
              <a:tblGrid>
                <a:gridCol w="1220048"/>
                <a:gridCol w="4720712"/>
              </a:tblGrid>
              <a:tr h="235077"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kern="0" spc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Product type</a:t>
                      </a:r>
                      <a:endParaRPr lang="ko-KR" altLang="en-US" sz="800" b="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smtClean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       </a:t>
                      </a:r>
                      <a:r>
                        <a:rPr lang="en-US" altLang="ko-KR" sz="800" kern="0" spc="0" smtClean="0">
                          <a:solidFill>
                            <a:srgbClr val="000000"/>
                          </a:solidFill>
                          <a:effectLst/>
                        </a:rPr>
                        <a:t>Saccharomate          Fractomass</a:t>
                      </a:r>
                      <a:endParaRPr lang="en-US" altLang="ko-KR" sz="800" kern="0" spc="0" baseline="300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507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Source</a:t>
                      </a:r>
                      <a:r>
                        <a:rPr lang="en-US" altLang="ko-KR" sz="800" b="0" kern="0" spc="0" baseline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 Biomass</a:t>
                      </a:r>
                      <a:endParaRPr lang="ko-KR" altLang="en-US" sz="800" b="0" kern="0" spc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i="1" kern="0" spc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Pine tree </a:t>
                      </a:r>
                      <a:r>
                        <a:rPr lang="en-US" altLang="ko-KR" sz="800" u="none" kern="0" spc="0" baseline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(Korea</a:t>
                      </a:r>
                      <a:r>
                        <a:rPr lang="en-US" altLang="ko-KR" sz="800" kern="0" spc="0" baseline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)</a:t>
                      </a:r>
                      <a:endParaRPr lang="en-US" altLang="ko-KR" sz="800" kern="0" spc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805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Fractionation</a:t>
                      </a:r>
                      <a:endParaRPr lang="ko-KR" altLang="en-US" sz="800" b="0" kern="0" spc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H</a:t>
                      </a:r>
                      <a:r>
                        <a:rPr lang="en-US" altLang="ko-KR" sz="800" kern="0" spc="0" baseline="-25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2</a:t>
                      </a:r>
                      <a:r>
                        <a:rPr lang="en-US" altLang="ko-KR" sz="800" kern="0" spc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SO</a:t>
                      </a:r>
                      <a:r>
                        <a:rPr lang="en-US" altLang="ko-KR" sz="800" kern="0" spc="0" baseline="-25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4</a:t>
                      </a:r>
                      <a:r>
                        <a:rPr lang="en-US" altLang="ko-KR" sz="800" kern="0" spc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–</a:t>
                      </a:r>
                      <a:r>
                        <a:rPr lang="en-US" altLang="ko-KR" sz="800" kern="0" spc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catalyzed hydrothermal </a:t>
                      </a:r>
                      <a:r>
                        <a:rPr lang="en-US" altLang="ko-KR" sz="800" kern="0" spc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process</a:t>
                      </a:r>
                      <a:endParaRPr lang="en-US" altLang="ko-KR" sz="800" kern="0" spc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3120030" y="2441340"/>
            <a:ext cx="9268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b="1" u="sng" smtClean="0"/>
              <a:t>Data Report</a:t>
            </a:r>
          </a:p>
        </p:txBody>
      </p:sp>
      <p:sp>
        <p:nvSpPr>
          <p:cNvPr id="35" name="직사각형 34"/>
          <p:cNvSpPr/>
          <p:nvPr/>
        </p:nvSpPr>
        <p:spPr>
          <a:xfrm>
            <a:off x="1863874" y="1764030"/>
            <a:ext cx="108000" cy="108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직사각형 37"/>
          <p:cNvSpPr/>
          <p:nvPr/>
        </p:nvSpPr>
        <p:spPr>
          <a:xfrm>
            <a:off x="2852936" y="1758747"/>
            <a:ext cx="108000" cy="108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31"/>
          <p:cNvSpPr/>
          <p:nvPr/>
        </p:nvSpPr>
        <p:spPr>
          <a:xfrm>
            <a:off x="2596010" y="1688544"/>
            <a:ext cx="26962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000" baseline="30000"/>
              <a:t>Ⓡ</a:t>
            </a:r>
            <a:endParaRPr lang="ko-KR" altLang="en-US" sz="1000"/>
          </a:p>
        </p:txBody>
      </p:sp>
      <p:sp>
        <p:nvSpPr>
          <p:cNvPr id="33" name="직사각형 32"/>
          <p:cNvSpPr/>
          <p:nvPr/>
        </p:nvSpPr>
        <p:spPr>
          <a:xfrm>
            <a:off x="3472806" y="1691063"/>
            <a:ext cx="26962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000" baseline="30000"/>
              <a:t>Ⓡ</a:t>
            </a:r>
            <a:endParaRPr lang="ko-KR" altLang="en-US" sz="1000"/>
          </a:p>
        </p:txBody>
      </p:sp>
      <p:cxnSp>
        <p:nvCxnSpPr>
          <p:cNvPr id="24" name="직선 연결선 23"/>
          <p:cNvCxnSpPr/>
          <p:nvPr/>
        </p:nvCxnSpPr>
        <p:spPr>
          <a:xfrm>
            <a:off x="-13667" y="711050"/>
            <a:ext cx="6858000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-13056" y="506456"/>
            <a:ext cx="67411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800" b="1" dirty="0" err="1" smtClean="0">
                <a:solidFill>
                  <a:schemeClr val="bg1">
                    <a:lumMod val="50000"/>
                  </a:schemeClr>
                </a:solidFill>
              </a:rPr>
              <a:t>Sugaren</a:t>
            </a:r>
            <a:r>
              <a:rPr lang="en-US" altLang="ko-KR" sz="800" b="1" dirty="0" smtClean="0">
                <a:solidFill>
                  <a:schemeClr val="bg1">
                    <a:lumMod val="50000"/>
                  </a:schemeClr>
                </a:solidFill>
              </a:rPr>
              <a:t> Co., Ltd.</a:t>
            </a:r>
            <a:r>
              <a:rPr lang="en-US" altLang="ko-KR" sz="7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 #B207, </a:t>
            </a:r>
            <a:r>
              <a:rPr lang="en-US" altLang="ko-KR" sz="700" dirty="0" err="1" smtClean="0">
                <a:solidFill>
                  <a:schemeClr val="bg1">
                    <a:lumMod val="50000"/>
                  </a:schemeClr>
                </a:solidFill>
              </a:rPr>
              <a:t>Seogwan</a:t>
            </a: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, 152, </a:t>
            </a:r>
            <a:r>
              <a:rPr lang="en-US" altLang="ko-KR" sz="700" dirty="0" err="1" smtClean="0">
                <a:solidFill>
                  <a:schemeClr val="bg1">
                    <a:lumMod val="50000"/>
                  </a:schemeClr>
                </a:solidFill>
              </a:rPr>
              <a:t>jukjeon-ro</a:t>
            </a: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altLang="ko-KR" sz="700" dirty="0" err="1" smtClean="0">
                <a:solidFill>
                  <a:schemeClr val="bg1">
                    <a:lumMod val="50000"/>
                  </a:schemeClr>
                </a:solidFill>
              </a:rPr>
              <a:t>Suji-gu</a:t>
            </a: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altLang="ko-KR" sz="700" dirty="0" err="1" smtClean="0">
                <a:solidFill>
                  <a:schemeClr val="bg1">
                    <a:lumMod val="50000"/>
                  </a:schemeClr>
                </a:solidFill>
              </a:rPr>
              <a:t>Yongin-si</a:t>
            </a: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altLang="ko-KR" sz="700" dirty="0" err="1" smtClean="0">
                <a:solidFill>
                  <a:schemeClr val="bg1">
                    <a:lumMod val="50000"/>
                  </a:schemeClr>
                </a:solidFill>
              </a:rPr>
              <a:t>Gyeonggi</a:t>
            </a: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-do, 16890, Korea </a:t>
            </a:r>
            <a:endParaRPr lang="ko-KR" altLang="en-US" sz="7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9" name="Picture 3" descr="C:\Users\OKK\Desktop\슈가엔\슈가엔_로고_최종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7" t="30843" r="45487" b="50000"/>
          <a:stretch/>
        </p:blipFill>
        <p:spPr bwMode="auto">
          <a:xfrm>
            <a:off x="5618525" y="33873"/>
            <a:ext cx="1218188" cy="348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-36909" y="-40034"/>
            <a:ext cx="13420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smtClean="0">
                <a:solidFill>
                  <a:srgbClr val="92D050"/>
                </a:solidFill>
              </a:rPr>
              <a:t>www.sugaren.co.kr</a:t>
            </a:r>
            <a:endParaRPr lang="ko-KR" altLang="en-US" sz="1000" b="1" dirty="0">
              <a:solidFill>
                <a:srgbClr val="92D05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064" y="149439"/>
            <a:ext cx="14334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dirty="0" smtClean="0"/>
              <a:t>Tel. 031-8005-3549</a:t>
            </a:r>
          </a:p>
          <a:p>
            <a:r>
              <a:rPr lang="en-US" altLang="ko-KR" sz="700" dirty="0" smtClean="0"/>
              <a:t>Fax. 031-8021-7420</a:t>
            </a:r>
          </a:p>
          <a:p>
            <a:r>
              <a:rPr lang="en-US" altLang="ko-KR" sz="700" dirty="0" smtClean="0"/>
              <a:t>E-mail: sugaren@sugaren.co.kr</a:t>
            </a:r>
            <a:endParaRPr lang="ko-KR" altLang="en-US" sz="700" dirty="0"/>
          </a:p>
        </p:txBody>
      </p:sp>
      <p:sp>
        <p:nvSpPr>
          <p:cNvPr id="47" name="TextBox 46"/>
          <p:cNvSpPr txBox="1"/>
          <p:nvPr/>
        </p:nvSpPr>
        <p:spPr>
          <a:xfrm>
            <a:off x="9064" y="920552"/>
            <a:ext cx="684893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b="1" smtClean="0"/>
              <a:t>Product</a:t>
            </a:r>
            <a:r>
              <a:rPr lang="ko-KR" altLang="en-US" sz="1500" b="1" smtClean="0"/>
              <a:t> </a:t>
            </a:r>
            <a:r>
              <a:rPr lang="en-US" altLang="ko-KR" sz="1500" b="1" smtClean="0"/>
              <a:t>data sheet</a:t>
            </a:r>
            <a:endParaRPr lang="ko-KR" altLang="en-US" sz="1500" b="1" dirty="0"/>
          </a:p>
        </p:txBody>
      </p:sp>
      <p:sp>
        <p:nvSpPr>
          <p:cNvPr id="49" name="직사각형 48"/>
          <p:cNvSpPr/>
          <p:nvPr/>
        </p:nvSpPr>
        <p:spPr>
          <a:xfrm>
            <a:off x="2781578" y="1689510"/>
            <a:ext cx="28725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ko-KR" altLang="en-US" sz="800"/>
              <a:t>✔</a:t>
            </a:r>
          </a:p>
        </p:txBody>
      </p:sp>
      <p:sp>
        <p:nvSpPr>
          <p:cNvPr id="64" name="직사각형 63"/>
          <p:cNvSpPr/>
          <p:nvPr/>
        </p:nvSpPr>
        <p:spPr>
          <a:xfrm>
            <a:off x="433846" y="2729371"/>
            <a:ext cx="5939869" cy="37222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30" name="표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361277"/>
              </p:ext>
            </p:extLst>
          </p:nvPr>
        </p:nvGraphicFramePr>
        <p:xfrm>
          <a:off x="908719" y="2936776"/>
          <a:ext cx="5051115" cy="2928796"/>
        </p:xfrm>
        <a:graphic>
          <a:graphicData uri="http://schemas.openxmlformats.org/drawingml/2006/table">
            <a:tbl>
              <a:tblPr/>
              <a:tblGrid>
                <a:gridCol w="1149950"/>
                <a:gridCol w="1226316"/>
                <a:gridCol w="900100"/>
                <a:gridCol w="900100"/>
                <a:gridCol w="874649"/>
              </a:tblGrid>
              <a:tr h="165969">
                <a:tc gridSpan="2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1" kern="0" spc="0" dirty="0" smtClean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Components</a:t>
                      </a:r>
                      <a:r>
                        <a:rPr lang="ko-KR" altLang="en-US" sz="800" b="1" kern="0" spc="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800" b="1" kern="0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9596" marR="89596" marT="44798" marB="4479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Composition</a:t>
                      </a:r>
                      <a:r>
                        <a:rPr lang="en-US" sz="800" b="1" kern="0" spc="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 (wt.%)</a:t>
                      </a:r>
                      <a:endParaRPr lang="en-US" sz="800" b="1" kern="0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9596" marR="89596" marT="44798" marB="4479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42413">
                <a:tc rowSpan="5">
                  <a:txBody>
                    <a:bodyPr/>
                    <a:lstStyle/>
                    <a:p>
                      <a:pPr marL="0" marR="0" indent="0" algn="l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Structural</a:t>
                      </a:r>
                    </a:p>
                    <a:p>
                      <a:pPr marL="0" marR="0" indent="0" algn="l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carbohydrates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0" spc="0" dirty="0" err="1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Glucan</a:t>
                      </a:r>
                      <a:endParaRPr lang="en-US" sz="800" b="0" kern="0" spc="0" dirty="0" smtClean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77.71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견고딕"/>
                        </a:rPr>
                        <a:t>±0.29</a:t>
                      </a: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7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Xylan</a:t>
                      </a:r>
                      <a:endParaRPr lang="en-US" altLang="ko-KR" sz="8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0.93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견고딕"/>
                        </a:rPr>
                        <a:t>±0.07</a:t>
                      </a: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7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Mannan</a:t>
                      </a: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0.99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견고딕"/>
                        </a:rPr>
                        <a:t>±0.09</a:t>
                      </a: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Galactan</a:t>
                      </a: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Arabinan</a:t>
                      </a: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kern="0" spc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</a:t>
                      </a:r>
                      <a:r>
                        <a:rPr lang="en-US" altLang="ko-KR" sz="8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en-US" altLang="ko-KR" sz="800" b="1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79.63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Lignin</a:t>
                      </a:r>
                      <a:endParaRPr lang="en-US" altLang="ko-KR" sz="800" b="1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Acid soluble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4.33</a:t>
                      </a: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견고딕"/>
                        </a:rPr>
                        <a:t>±0.08</a:t>
                      </a: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Acid insoluble</a:t>
                      </a:r>
                      <a:endParaRPr lang="en-US" altLang="ko-KR" sz="8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견고딕"/>
                        </a:rPr>
                        <a:t>18.23±0.22</a:t>
                      </a: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</a:t>
                      </a:r>
                      <a:r>
                        <a:rPr lang="en-US" altLang="ko-KR" sz="8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en-US" altLang="ko-KR" sz="800" b="1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22.56</a:t>
                      </a:r>
                      <a:endParaRPr lang="en-US" altLang="ko-KR" sz="800" b="1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3445484" y="6662844"/>
            <a:ext cx="21098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altLang="ko-KR" sz="1100" b="1" smtClean="0">
                <a:solidFill>
                  <a:schemeClr val="bg1">
                    <a:lumMod val="50000"/>
                  </a:schemeClr>
                </a:solidFill>
              </a:rPr>
              <a:t>Analyzed by :    </a:t>
            </a:r>
            <a:r>
              <a:rPr lang="en-US" altLang="ko-KR" sz="1100" smtClean="0"/>
              <a:t>Won Il Choi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449075" y="6984464"/>
            <a:ext cx="2247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altLang="ko-KR" sz="1100" b="1" smtClean="0">
                <a:solidFill>
                  <a:schemeClr val="bg1">
                    <a:lumMod val="50000"/>
                  </a:schemeClr>
                </a:solidFill>
              </a:rPr>
              <a:t>Approved by :   </a:t>
            </a:r>
            <a:r>
              <a:rPr lang="en-US" altLang="ko-KR" sz="700" b="1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1100" smtClean="0"/>
              <a:t>Hyun Jin Ryu</a:t>
            </a:r>
            <a:endParaRPr lang="en-US" altLang="ko-KR" sz="1100"/>
          </a:p>
        </p:txBody>
      </p:sp>
      <p:sp>
        <p:nvSpPr>
          <p:cNvPr id="41" name="TextBox 40"/>
          <p:cNvSpPr txBox="1"/>
          <p:nvPr/>
        </p:nvSpPr>
        <p:spPr>
          <a:xfrm>
            <a:off x="5943842" y="6658463"/>
            <a:ext cx="5004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i="1" smtClean="0">
                <a:solidFill>
                  <a:schemeClr val="bg1">
                    <a:lumMod val="75000"/>
                  </a:schemeClr>
                </a:solidFill>
              </a:rPr>
              <a:t>(sign)</a:t>
            </a:r>
            <a:endParaRPr lang="ko-KR" altLang="en-US" sz="1000" i="1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380" y="6609184"/>
            <a:ext cx="807956" cy="368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4" name="직선 연결선 43"/>
          <p:cNvCxnSpPr/>
          <p:nvPr/>
        </p:nvCxnSpPr>
        <p:spPr>
          <a:xfrm>
            <a:off x="5558697" y="6866081"/>
            <a:ext cx="7861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902" y="6961846"/>
            <a:ext cx="479352" cy="393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6" name="직선 연결선 45"/>
          <p:cNvCxnSpPr/>
          <p:nvPr/>
        </p:nvCxnSpPr>
        <p:spPr>
          <a:xfrm>
            <a:off x="5583080" y="7201558"/>
            <a:ext cx="7861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542" y="7449693"/>
            <a:ext cx="871673" cy="8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4447090" y="7427169"/>
            <a:ext cx="1124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/>
              <a:t>2017</a:t>
            </a:r>
            <a:r>
              <a:rPr lang="ko-KR" altLang="en-US" sz="900" dirty="0" smtClean="0"/>
              <a:t>년 </a:t>
            </a:r>
            <a:r>
              <a:rPr lang="en-US" altLang="ko-KR" sz="900" dirty="0" smtClean="0"/>
              <a:t>06</a:t>
            </a:r>
            <a:r>
              <a:rPr lang="ko-KR" altLang="en-US" sz="900" dirty="0" smtClean="0"/>
              <a:t>월 </a:t>
            </a:r>
            <a:r>
              <a:rPr lang="en-US" altLang="ko-KR" sz="900" dirty="0" smtClean="0"/>
              <a:t>00</a:t>
            </a:r>
            <a:r>
              <a:rPr lang="ko-KR" altLang="en-US" sz="900" dirty="0" smtClean="0"/>
              <a:t>일</a:t>
            </a:r>
            <a:endParaRPr lang="ko-KR" altLang="en-US" sz="900" dirty="0"/>
          </a:p>
        </p:txBody>
      </p:sp>
      <p:sp>
        <p:nvSpPr>
          <p:cNvPr id="51" name="TextBox 50"/>
          <p:cNvSpPr txBox="1"/>
          <p:nvPr/>
        </p:nvSpPr>
        <p:spPr>
          <a:xfrm>
            <a:off x="4431850" y="7696101"/>
            <a:ext cx="1316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smtClean="0"/>
              <a:t>주식회사 슈가엔</a:t>
            </a:r>
            <a:endParaRPr lang="ko-KR" altLang="en-US" sz="1200" b="1"/>
          </a:p>
        </p:txBody>
      </p:sp>
      <p:pic>
        <p:nvPicPr>
          <p:cNvPr id="52" name="Picture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86" y="7737793"/>
            <a:ext cx="234834" cy="235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035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11974</TotalTime>
  <Words>116</Words>
  <Application>Microsoft Office PowerPoint</Application>
  <PresentationFormat>A4 용지(210x297mm)</PresentationFormat>
  <Paragraphs>45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HY견고딕</vt:lpstr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OKK</dc:creator>
  <cp:lastModifiedBy>chchoi</cp:lastModifiedBy>
  <cp:revision>124</cp:revision>
  <cp:lastPrinted>2017-01-20T00:26:48Z</cp:lastPrinted>
  <dcterms:created xsi:type="dcterms:W3CDTF">2014-12-10T01:06:30Z</dcterms:created>
  <dcterms:modified xsi:type="dcterms:W3CDTF">2017-06-30T07:43:21Z</dcterms:modified>
</cp:coreProperties>
</file>